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8"/>
  </p:notesMasterIdLst>
  <p:sldIdLst>
    <p:sldId id="256" r:id="rId2"/>
    <p:sldId id="257" r:id="rId3"/>
    <p:sldId id="258" r:id="rId4"/>
    <p:sldId id="259" r:id="rId5"/>
    <p:sldId id="260" r:id="rId6"/>
    <p:sldId id="261" r:id="rId7"/>
  </p:sldIdLst>
  <p:sldSz cx="7772400" cy="100584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6" d="100"/>
          <a:sy n="56" d="100"/>
        </p:scale>
        <p:origin x="1500" y="66"/>
      </p:cViewPr>
      <p:guideLst>
        <p:guide orient="horz" pos="3168"/>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d3f874478c_0_0: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d3f874478c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gd3f874478c_0_17: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8" name="Google Shape;68;gd3f874478c_0_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d3f874478c_0_22: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d3f874478c_0_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gd3f874478c_0_27: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 name="Google Shape;84;gd3f874478c_0_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2" name="Google Shape;9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264952" y="1456058"/>
            <a:ext cx="7242600" cy="40140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264945" y="5542289"/>
            <a:ext cx="7242600" cy="1550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264945" y="2163089"/>
            <a:ext cx="7242600" cy="38397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264945" y="6164351"/>
            <a:ext cx="7242600" cy="25437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264945" y="4206107"/>
            <a:ext cx="7242600" cy="16461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264945" y="2253729"/>
            <a:ext cx="7242600" cy="66810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264945" y="2253729"/>
            <a:ext cx="3399900" cy="66810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107540" y="2253729"/>
            <a:ext cx="3399900" cy="66810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264945" y="1086507"/>
            <a:ext cx="2386800" cy="14778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264945" y="2717440"/>
            <a:ext cx="2386800" cy="62175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16713" y="880293"/>
            <a:ext cx="5412600" cy="7999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25675" y="2411542"/>
            <a:ext cx="3438300" cy="28986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25675" y="5481569"/>
            <a:ext cx="3438300" cy="24153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198575" y="1415969"/>
            <a:ext cx="3261600" cy="7226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264945" y="8273124"/>
            <a:ext cx="5099100" cy="11832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264945" y="2253729"/>
            <a:ext cx="7242600" cy="66810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s://www.healio.com/news/psychiatry/20190812/tbi-may-increase-suicide-risk-among-veterans" TargetMode="External"/><Relationship Id="rId2" Type="http://schemas.openxmlformats.org/officeDocument/2006/relationships/hyperlink" Target="https://www.hsrd.research.va.gov/news/podcasts/listen.cfm?ID=19" TargetMode="External"/><Relationship Id="rId1" Type="http://schemas.openxmlformats.org/officeDocument/2006/relationships/slideLayout" Target="../slideLayouts/slideLayout3.xml"/><Relationship Id="rId4" Type="http://schemas.openxmlformats.org/officeDocument/2006/relationships/hyperlink" Target="https://www.research.va.gov/currents/1118-Veterans-with-multiple-brain-injuries-twice-as-likely-to-consider-suicide.cf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53"/>
        <p:cNvGrpSpPr/>
        <p:nvPr/>
      </p:nvGrpSpPr>
      <p:grpSpPr>
        <a:xfrm>
          <a:off x="0" y="0"/>
          <a:ext cx="0" cy="0"/>
          <a:chOff x="0" y="0"/>
          <a:chExt cx="0" cy="0"/>
        </a:xfrm>
      </p:grpSpPr>
      <p:sp>
        <p:nvSpPr>
          <p:cNvPr id="54" name="Google Shape;54;p13"/>
          <p:cNvSpPr txBox="1"/>
          <p:nvPr/>
        </p:nvSpPr>
        <p:spPr>
          <a:xfrm>
            <a:off x="1630900" y="1012951"/>
            <a:ext cx="5752500" cy="461635"/>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kumimoji="0" lang="en" sz="1800" b="0" i="0" u="none" strike="noStrike" kern="0" cap="none" spc="0" normalizeH="0" baseline="0" noProof="0">
                <a:ln>
                  <a:noFill/>
                </a:ln>
                <a:solidFill>
                  <a:srgbClr val="000000"/>
                </a:solidFill>
                <a:effectLst/>
                <a:uLnTx/>
                <a:uFillTx/>
                <a:latin typeface="Bell MT" panose="02020503060305020303" pitchFamily="18" charset="0"/>
                <a:cs typeface="Arial"/>
                <a:sym typeface="Arial"/>
              </a:rPr>
              <a:t> Lissa Brenner</a:t>
            </a:r>
            <a:endParaRPr sz="1100"/>
          </a:p>
        </p:txBody>
      </p:sp>
      <p:sp>
        <p:nvSpPr>
          <p:cNvPr id="55" name="Google Shape;55;p13"/>
          <p:cNvSpPr txBox="1"/>
          <p:nvPr/>
        </p:nvSpPr>
        <p:spPr>
          <a:xfrm>
            <a:off x="486950" y="2045025"/>
            <a:ext cx="6896400" cy="738633"/>
          </a:xfrm>
          <a:prstGeom prst="rect">
            <a:avLst/>
          </a:prstGeom>
          <a:noFill/>
          <a:ln>
            <a:noFill/>
          </a:ln>
        </p:spPr>
        <p:txBody>
          <a:bodyPr spcFirstLastPara="1" wrap="square" lIns="91425" tIns="91425" rIns="91425" bIns="91425"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800" b="0" i="0" u="none" strike="noStrike" kern="0" cap="none" spc="0" normalizeH="0" baseline="0" noProof="0">
                <a:ln>
                  <a:noFill/>
                </a:ln>
                <a:solidFill>
                  <a:srgbClr val="000000"/>
                </a:solidFill>
                <a:effectLst/>
                <a:uLnTx/>
                <a:uFillTx/>
                <a:latin typeface="Bell MT" panose="02020503060305020303" pitchFamily="18" charset="0"/>
                <a:cs typeface="Arial"/>
                <a:sym typeface="Arial"/>
              </a:rPr>
              <a:t>Evidence-based interventions that may help prevent suicide among Veterans with traumatic brain injury.</a:t>
            </a:r>
            <a:endParaRPr kumimoji="0" lang="en-US" sz="1400" b="0" i="0" u="none" strike="noStrike" kern="0" cap="none" spc="0" normalizeH="0" baseline="0" noProof="0" dirty="0">
              <a:ln>
                <a:noFill/>
              </a:ln>
              <a:solidFill>
                <a:srgbClr val="000000"/>
              </a:solidFill>
              <a:effectLst/>
              <a:uLnTx/>
              <a:uFillTx/>
              <a:latin typeface="Bell MT" panose="02020503060305020303" pitchFamily="18" charset="0"/>
              <a:cs typeface="Arial"/>
              <a:sym typeface="Arial"/>
            </a:endParaRPr>
          </a:p>
        </p:txBody>
      </p:sp>
      <p:sp>
        <p:nvSpPr>
          <p:cNvPr id="56" name="Google Shape;56;p13"/>
          <p:cNvSpPr txBox="1"/>
          <p:nvPr/>
        </p:nvSpPr>
        <p:spPr>
          <a:xfrm>
            <a:off x="486950" y="3239125"/>
            <a:ext cx="1908000" cy="830966"/>
          </a:xfrm>
          <a:prstGeom prst="rect">
            <a:avLst/>
          </a:prstGeom>
          <a:noFill/>
          <a:ln>
            <a:noFill/>
          </a:ln>
        </p:spPr>
        <p:txBody>
          <a:bodyPr spcFirstLastPara="1" wrap="square" lIns="91425" tIns="91425" rIns="91425" bIns="91425"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a:ln>
                  <a:noFill/>
                </a:ln>
                <a:solidFill>
                  <a:srgbClr val="000000"/>
                </a:solidFill>
                <a:effectLst/>
                <a:uLnTx/>
                <a:uFillTx/>
                <a:latin typeface="Bell MT" panose="02020503060305020303" pitchFamily="18" charset="0"/>
                <a:cs typeface="Arial"/>
                <a:sym typeface="Arial"/>
              </a:rPr>
              <a:t>Suicide among veterans with Traumatic brain injury</a:t>
            </a:r>
            <a:endParaRPr kumimoji="0" lang="en-US" sz="1400" b="0" i="0" u="none" strike="noStrike" kern="0" cap="none" spc="0" normalizeH="0" baseline="0" noProof="0" dirty="0">
              <a:ln>
                <a:noFill/>
              </a:ln>
              <a:solidFill>
                <a:srgbClr val="000000"/>
              </a:solidFill>
              <a:effectLst/>
              <a:uLnTx/>
              <a:uFillTx/>
              <a:latin typeface="Bell MT" panose="02020503060305020303" pitchFamily="18" charset="0"/>
              <a:cs typeface="Arial"/>
              <a:sym typeface="Arial"/>
            </a:endParaRPr>
          </a:p>
        </p:txBody>
      </p:sp>
      <p:sp>
        <p:nvSpPr>
          <p:cNvPr id="57" name="Google Shape;57;p13"/>
          <p:cNvSpPr txBox="1"/>
          <p:nvPr/>
        </p:nvSpPr>
        <p:spPr>
          <a:xfrm>
            <a:off x="2932200" y="3239125"/>
            <a:ext cx="1908000" cy="104641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a:latin typeface="Bell MT" panose="02020503060305020303" pitchFamily="18" charset="0"/>
              </a:rPr>
              <a:t>Possible interventions to address the risk of suicide among veterans with TBI</a:t>
            </a:r>
            <a:endParaRPr lang="en-US" dirty="0">
              <a:latin typeface="Bell MT" panose="02020503060305020303" pitchFamily="18" charset="0"/>
            </a:endParaRPr>
          </a:p>
        </p:txBody>
      </p:sp>
      <p:sp>
        <p:nvSpPr>
          <p:cNvPr id="58" name="Google Shape;58;p13"/>
          <p:cNvSpPr txBox="1"/>
          <p:nvPr/>
        </p:nvSpPr>
        <p:spPr>
          <a:xfrm>
            <a:off x="5377450" y="3239125"/>
            <a:ext cx="19080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a:t> </a:t>
            </a:r>
            <a:r>
              <a:rPr lang="en" sz="1100"/>
              <a:t>                              </a:t>
            </a:r>
            <a:endParaRPr sz="1100"/>
          </a:p>
        </p:txBody>
      </p:sp>
      <p:sp>
        <p:nvSpPr>
          <p:cNvPr id="59" name="Google Shape;59;p13"/>
          <p:cNvSpPr txBox="1"/>
          <p:nvPr/>
        </p:nvSpPr>
        <p:spPr>
          <a:xfrm>
            <a:off x="486950" y="4946400"/>
            <a:ext cx="1908000" cy="2154406"/>
          </a:xfrm>
          <a:prstGeom prst="rect">
            <a:avLst/>
          </a:prstGeom>
          <a:noFill/>
          <a:ln>
            <a:noFill/>
          </a:ln>
        </p:spPr>
        <p:txBody>
          <a:bodyPr spcFirstLastPara="1" wrap="square" lIns="91425" tIns="91425" rIns="91425" bIns="91425" anchor="t" anchorCtr="0">
            <a:spAutoFit/>
          </a:bodyPr>
          <a:lstStyle/>
          <a:p>
            <a:pPr marL="0" lvl="0" indent="0" algn="just" rtl="0">
              <a:spcBef>
                <a:spcPts val="0"/>
              </a:spcBef>
              <a:spcAft>
                <a:spcPts val="0"/>
              </a:spcAft>
              <a:buNone/>
            </a:pPr>
            <a:r>
              <a:rPr lang="en-US" sz="1600" dirty="0">
                <a:latin typeface="Bell MT" panose="02020503060305020303" pitchFamily="18" charset="0"/>
              </a:rPr>
              <a:t>Veterans with a history of traumatic brain injury, or TBI, were twice as likely to die by suicide compared with veterans without history of TBI</a:t>
            </a:r>
            <a:endParaRPr sz="1200" dirty="0">
              <a:latin typeface="Bell MT" panose="02020503060305020303" pitchFamily="18" charset="0"/>
            </a:endParaRPr>
          </a:p>
        </p:txBody>
      </p:sp>
      <p:sp>
        <p:nvSpPr>
          <p:cNvPr id="60" name="Google Shape;60;p13"/>
          <p:cNvSpPr txBox="1"/>
          <p:nvPr/>
        </p:nvSpPr>
        <p:spPr>
          <a:xfrm>
            <a:off x="2932200" y="4946400"/>
            <a:ext cx="1908000" cy="1661963"/>
          </a:xfrm>
          <a:prstGeom prst="rect">
            <a:avLst/>
          </a:prstGeom>
          <a:noFill/>
          <a:ln>
            <a:noFill/>
          </a:ln>
        </p:spPr>
        <p:txBody>
          <a:bodyPr spcFirstLastPara="1" wrap="square" lIns="91425" tIns="91425" rIns="91425" bIns="91425" anchor="t" anchorCtr="0">
            <a:spAutoFit/>
          </a:bodyPr>
          <a:lstStyle/>
          <a:p>
            <a:pPr marL="0" lvl="0" indent="0" algn="just" rtl="0">
              <a:spcBef>
                <a:spcPts val="0"/>
              </a:spcBef>
              <a:spcAft>
                <a:spcPts val="0"/>
              </a:spcAft>
              <a:buNone/>
            </a:pPr>
            <a:r>
              <a:rPr lang="en" sz="1600" dirty="0">
                <a:latin typeface="Bell MT" panose="02020503060305020303" pitchFamily="18" charset="0"/>
              </a:rPr>
              <a:t>Close monitoring for suicidal ideation and behavior among veterans significantly reduces the risk of suicide.</a:t>
            </a:r>
            <a:endParaRPr sz="1600" dirty="0">
              <a:latin typeface="Bell MT" panose="02020503060305020303" pitchFamily="18" charset="0"/>
            </a:endParaRPr>
          </a:p>
        </p:txBody>
      </p:sp>
      <p:sp>
        <p:nvSpPr>
          <p:cNvPr id="61" name="Google Shape;61;p13"/>
          <p:cNvSpPr txBox="1"/>
          <p:nvPr/>
        </p:nvSpPr>
        <p:spPr>
          <a:xfrm>
            <a:off x="5311675" y="4946400"/>
            <a:ext cx="19080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a:t> </a:t>
            </a:r>
            <a:r>
              <a:rPr lang="en" sz="1100"/>
              <a:t>                              </a:t>
            </a:r>
            <a:endParaRPr sz="1100"/>
          </a:p>
        </p:txBody>
      </p:sp>
      <p:sp>
        <p:nvSpPr>
          <p:cNvPr id="62" name="Google Shape;62;p13"/>
          <p:cNvSpPr txBox="1"/>
          <p:nvPr/>
        </p:nvSpPr>
        <p:spPr>
          <a:xfrm>
            <a:off x="486950" y="7672251"/>
            <a:ext cx="2000400" cy="1046410"/>
          </a:xfrm>
          <a:prstGeom prst="rect">
            <a:avLst/>
          </a:prstGeom>
          <a:noFill/>
          <a:ln>
            <a:noFill/>
          </a:ln>
        </p:spPr>
        <p:txBody>
          <a:bodyPr spcFirstLastPara="1" wrap="square" lIns="91425" tIns="91425" rIns="91425" bIns="91425" anchor="t" anchorCtr="0">
            <a:spAutoFit/>
          </a:bodyPr>
          <a:lstStyle/>
          <a:p>
            <a:pPr marL="0" lvl="0" indent="0" algn="just" rtl="0">
              <a:spcBef>
                <a:spcPts val="0"/>
              </a:spcBef>
              <a:spcAft>
                <a:spcPts val="0"/>
              </a:spcAft>
              <a:buNone/>
            </a:pPr>
            <a:r>
              <a:rPr lang="en-US" dirty="0">
                <a:latin typeface="Bell MT" panose="02020503060305020303" pitchFamily="18" charset="0"/>
              </a:rPr>
              <a:t>How</a:t>
            </a:r>
            <a:r>
              <a:rPr lang="en" dirty="0">
                <a:latin typeface="Bell MT" panose="02020503060305020303" pitchFamily="18" charset="0"/>
              </a:rPr>
              <a:t> does homelessness enhance the risk of suicide among veterans with TBI</a:t>
            </a:r>
            <a:endParaRPr dirty="0">
              <a:latin typeface="Bell MT" panose="02020503060305020303" pitchFamily="18" charset="0"/>
            </a:endParaRPr>
          </a:p>
        </p:txBody>
      </p:sp>
      <p:sp>
        <p:nvSpPr>
          <p:cNvPr id="63" name="Google Shape;63;p13"/>
          <p:cNvSpPr txBox="1"/>
          <p:nvPr/>
        </p:nvSpPr>
        <p:spPr>
          <a:xfrm>
            <a:off x="2839800" y="7672251"/>
            <a:ext cx="2000400" cy="1692741"/>
          </a:xfrm>
          <a:prstGeom prst="rect">
            <a:avLst/>
          </a:prstGeom>
          <a:noFill/>
          <a:ln>
            <a:noFill/>
          </a:ln>
        </p:spPr>
        <p:txBody>
          <a:bodyPr spcFirstLastPara="1" wrap="square" lIns="91425" tIns="91425" rIns="91425" bIns="91425" anchor="t" anchorCtr="0">
            <a:spAutoFit/>
          </a:bodyPr>
          <a:lstStyle/>
          <a:p>
            <a:pPr marL="0" lvl="0" indent="0" algn="just" rtl="0">
              <a:spcBef>
                <a:spcPts val="0"/>
              </a:spcBef>
              <a:spcAft>
                <a:spcPts val="0"/>
              </a:spcAft>
              <a:buNone/>
            </a:pPr>
            <a:r>
              <a:rPr lang="en" dirty="0">
                <a:latin typeface="Bell MT" panose="02020503060305020303" pitchFamily="18" charset="0"/>
              </a:rPr>
              <a:t>Explore the differences in psychiatric oucomes among veterans </a:t>
            </a:r>
            <a:r>
              <a:rPr lang="en-US" dirty="0">
                <a:latin typeface="Bell MT" panose="02020503060305020303" pitchFamily="18" charset="0"/>
              </a:rPr>
              <a:t>without a history of traumatic brain injury (TBI) seeking homeless services.</a:t>
            </a:r>
            <a:endParaRPr dirty="0">
              <a:latin typeface="Bell MT" panose="02020503060305020303" pitchFamily="18" charset="0"/>
            </a:endParaRPr>
          </a:p>
        </p:txBody>
      </p:sp>
      <p:sp>
        <p:nvSpPr>
          <p:cNvPr id="64" name="Google Shape;64;p13"/>
          <p:cNvSpPr txBox="1"/>
          <p:nvPr/>
        </p:nvSpPr>
        <p:spPr>
          <a:xfrm>
            <a:off x="5265475" y="7672251"/>
            <a:ext cx="20004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a:t> </a:t>
            </a:r>
            <a:r>
              <a:rPr lang="en" sz="1100"/>
              <a:t>                              </a:t>
            </a:r>
            <a:endParaRPr sz="1100"/>
          </a:p>
        </p:txBody>
      </p:sp>
      <p:sp>
        <p:nvSpPr>
          <p:cNvPr id="65" name="Google Shape;65;p13"/>
          <p:cNvSpPr txBox="1"/>
          <p:nvPr/>
        </p:nvSpPr>
        <p:spPr>
          <a:xfrm>
            <a:off x="486950" y="9483700"/>
            <a:ext cx="6896400" cy="615523"/>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a:t>Veterans with multiple brain injuries twice as likely to consider suicide, compared with those with one or none</a:t>
            </a:r>
            <a:endParaRPr sz="11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69"/>
        <p:cNvGrpSpPr/>
        <p:nvPr/>
      </p:nvGrpSpPr>
      <p:grpSpPr>
        <a:xfrm>
          <a:off x="0" y="0"/>
          <a:ext cx="0" cy="0"/>
          <a:chOff x="0" y="0"/>
          <a:chExt cx="0" cy="0"/>
        </a:xfrm>
      </p:grpSpPr>
      <p:sp>
        <p:nvSpPr>
          <p:cNvPr id="70" name="Google Shape;70;p14"/>
          <p:cNvSpPr txBox="1"/>
          <p:nvPr/>
        </p:nvSpPr>
        <p:spPr>
          <a:xfrm>
            <a:off x="1630900" y="1012951"/>
            <a:ext cx="57525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a:t> </a:t>
            </a:r>
            <a:r>
              <a:rPr lang="en" sz="1100"/>
              <a:t>                              </a:t>
            </a:r>
            <a:endParaRPr sz="1100"/>
          </a:p>
        </p:txBody>
      </p:sp>
      <p:sp>
        <p:nvSpPr>
          <p:cNvPr id="71" name="Google Shape;71;p14"/>
          <p:cNvSpPr txBox="1"/>
          <p:nvPr/>
        </p:nvSpPr>
        <p:spPr>
          <a:xfrm>
            <a:off x="463800" y="1940850"/>
            <a:ext cx="6919500" cy="430857"/>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1600" dirty="0">
                <a:latin typeface="Bell MT" panose="02020503060305020303" pitchFamily="18" charset="0"/>
              </a:rPr>
              <a:t>Evidence-Based Interventions and TBI</a:t>
            </a:r>
          </a:p>
        </p:txBody>
      </p:sp>
      <p:sp>
        <p:nvSpPr>
          <p:cNvPr id="72" name="Google Shape;72;p14"/>
          <p:cNvSpPr txBox="1"/>
          <p:nvPr/>
        </p:nvSpPr>
        <p:spPr>
          <a:xfrm>
            <a:off x="463800" y="3053975"/>
            <a:ext cx="6919500" cy="738633"/>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1800" dirty="0">
                <a:latin typeface="Bell MT" panose="02020503060305020303" pitchFamily="18" charset="0"/>
              </a:rPr>
              <a:t>Evidence-based interventions that may help prevent suicide among Veterans with traumatic brain injury</a:t>
            </a:r>
            <a:endParaRPr dirty="0">
              <a:latin typeface="Bell MT" panose="02020503060305020303" pitchFamily="18" charset="0"/>
            </a:endParaRPr>
          </a:p>
        </p:txBody>
      </p:sp>
      <p:sp>
        <p:nvSpPr>
          <p:cNvPr id="73" name="Google Shape;73;p14"/>
          <p:cNvSpPr txBox="1"/>
          <p:nvPr/>
        </p:nvSpPr>
        <p:spPr>
          <a:xfrm>
            <a:off x="463800" y="4271225"/>
            <a:ext cx="6861900" cy="923299"/>
          </a:xfrm>
          <a:prstGeom prst="rect">
            <a:avLst/>
          </a:prstGeom>
          <a:noFill/>
          <a:ln>
            <a:noFill/>
          </a:ln>
        </p:spPr>
        <p:txBody>
          <a:bodyPr spcFirstLastPara="1" wrap="square" lIns="91425" tIns="91425" rIns="91425" bIns="91425" anchor="t" anchorCtr="0">
            <a:spAutoFit/>
          </a:bodyPr>
          <a:lstStyle/>
          <a:p>
            <a:pPr marL="0" lvl="0" indent="0" algn="just" rtl="0">
              <a:spcBef>
                <a:spcPts val="0"/>
              </a:spcBef>
              <a:spcAft>
                <a:spcPts val="0"/>
              </a:spcAft>
              <a:buNone/>
            </a:pPr>
            <a:r>
              <a:rPr lang="en-US" sz="1600" dirty="0">
                <a:latin typeface="Bell MT" panose="02020503060305020303" pitchFamily="18" charset="0"/>
              </a:rPr>
              <a:t> History of comorbid and psychiatric conditions, including mood disorders, bipolar disorder, psychotic disorder, PTSD, anxiety disorder and substance use disorders among war veterans </a:t>
            </a:r>
            <a:endParaRPr sz="1200" dirty="0">
              <a:latin typeface="Bell MT" panose="02020503060305020303"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77"/>
        <p:cNvGrpSpPr/>
        <p:nvPr/>
      </p:nvGrpSpPr>
      <p:grpSpPr>
        <a:xfrm>
          <a:off x="0" y="0"/>
          <a:ext cx="0" cy="0"/>
          <a:chOff x="0" y="0"/>
          <a:chExt cx="0" cy="0"/>
        </a:xfrm>
      </p:grpSpPr>
      <p:sp>
        <p:nvSpPr>
          <p:cNvPr id="78" name="Google Shape;78;p15"/>
          <p:cNvSpPr txBox="1"/>
          <p:nvPr/>
        </p:nvSpPr>
        <p:spPr>
          <a:xfrm>
            <a:off x="1630900" y="1012951"/>
            <a:ext cx="57525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a:t> </a:t>
            </a:r>
            <a:r>
              <a:rPr lang="en" sz="1100"/>
              <a:t>                              </a:t>
            </a:r>
            <a:endParaRPr sz="1100"/>
          </a:p>
        </p:txBody>
      </p:sp>
      <p:sp>
        <p:nvSpPr>
          <p:cNvPr id="79" name="Google Shape;79;p15"/>
          <p:cNvSpPr txBox="1"/>
          <p:nvPr/>
        </p:nvSpPr>
        <p:spPr>
          <a:xfrm>
            <a:off x="463800" y="1940850"/>
            <a:ext cx="6919500" cy="738633"/>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1800" dirty="0">
                <a:latin typeface="Bell MT" panose="02020503060305020303" pitchFamily="18" charset="0"/>
              </a:rPr>
              <a:t>Traumatic brain injury, psychiatric diagnoses, and suicide risk among Veterans seeking services related to homelessness</a:t>
            </a:r>
          </a:p>
        </p:txBody>
      </p:sp>
      <p:sp>
        <p:nvSpPr>
          <p:cNvPr id="80" name="Google Shape;80;p15"/>
          <p:cNvSpPr txBox="1"/>
          <p:nvPr/>
        </p:nvSpPr>
        <p:spPr>
          <a:xfrm>
            <a:off x="463800" y="3053975"/>
            <a:ext cx="6919500" cy="615523"/>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dirty="0"/>
              <a:t>Those with a history of TBI are more likely to be at risk for suicide than those without a history of TBI. </a:t>
            </a:r>
            <a:endParaRPr sz="1100" dirty="0"/>
          </a:p>
        </p:txBody>
      </p:sp>
      <p:sp>
        <p:nvSpPr>
          <p:cNvPr id="81" name="Google Shape;81;p15"/>
          <p:cNvSpPr txBox="1"/>
          <p:nvPr/>
        </p:nvSpPr>
        <p:spPr>
          <a:xfrm>
            <a:off x="463800" y="4271225"/>
            <a:ext cx="6861900" cy="677078"/>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600" dirty="0">
                <a:latin typeface="Bell MT" panose="02020503060305020303" pitchFamily="18" charset="0"/>
              </a:rPr>
              <a:t>Homelessness significantly enhances the risk of developing suicidal ideas among war veterans with underlyng mental conditions</a:t>
            </a:r>
            <a:endParaRPr sz="1600" dirty="0">
              <a:latin typeface="Bell MT" panose="02020503060305020303"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85"/>
        <p:cNvGrpSpPr/>
        <p:nvPr/>
      </p:nvGrpSpPr>
      <p:grpSpPr>
        <a:xfrm>
          <a:off x="0" y="0"/>
          <a:ext cx="0" cy="0"/>
          <a:chOff x="0" y="0"/>
          <a:chExt cx="0" cy="0"/>
        </a:xfrm>
      </p:grpSpPr>
      <p:sp>
        <p:nvSpPr>
          <p:cNvPr id="86" name="Google Shape;86;p16"/>
          <p:cNvSpPr txBox="1"/>
          <p:nvPr/>
        </p:nvSpPr>
        <p:spPr>
          <a:xfrm>
            <a:off x="1630900" y="1012951"/>
            <a:ext cx="57525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a:t> </a:t>
            </a:r>
            <a:r>
              <a:rPr lang="en" sz="1100"/>
              <a:t>                              </a:t>
            </a:r>
            <a:endParaRPr sz="1100"/>
          </a:p>
        </p:txBody>
      </p:sp>
      <p:sp>
        <p:nvSpPr>
          <p:cNvPr id="87" name="Google Shape;87;p16"/>
          <p:cNvSpPr txBox="1"/>
          <p:nvPr/>
        </p:nvSpPr>
        <p:spPr>
          <a:xfrm>
            <a:off x="463800" y="1940850"/>
            <a:ext cx="6919500" cy="738633"/>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1800" dirty="0">
                <a:latin typeface="Bell MT" panose="02020503060305020303" pitchFamily="18" charset="0"/>
              </a:rPr>
              <a:t>Traumatic Brain Injury and Attempted Suicide Among Veterans of the Wars in Iraq and Afghanistan </a:t>
            </a:r>
          </a:p>
        </p:txBody>
      </p:sp>
      <p:sp>
        <p:nvSpPr>
          <p:cNvPr id="88" name="Google Shape;88;p16"/>
          <p:cNvSpPr txBox="1"/>
          <p:nvPr/>
        </p:nvSpPr>
        <p:spPr>
          <a:xfrm>
            <a:off x="463800" y="3053975"/>
            <a:ext cx="6919500" cy="677078"/>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600" dirty="0">
                <a:latin typeface="Bell MT" panose="02020503060305020303" pitchFamily="18" charset="0"/>
              </a:rPr>
              <a:t>War veterans with underlying menttal conditions should be closely monitored to reduce the risk of developing suicidal behaviors among war veterans. </a:t>
            </a:r>
            <a:endParaRPr sz="1600" dirty="0">
              <a:latin typeface="Bell MT" panose="02020503060305020303" pitchFamily="18" charset="0"/>
            </a:endParaRPr>
          </a:p>
        </p:txBody>
      </p:sp>
      <p:sp>
        <p:nvSpPr>
          <p:cNvPr id="89" name="Google Shape;89;p16"/>
          <p:cNvSpPr txBox="1"/>
          <p:nvPr/>
        </p:nvSpPr>
        <p:spPr>
          <a:xfrm>
            <a:off x="463800" y="4271225"/>
            <a:ext cx="6861900" cy="738633"/>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1800" dirty="0">
                <a:latin typeface="Bell MT" panose="02020503060305020303" pitchFamily="18" charset="0"/>
              </a:rPr>
              <a:t>Psychiatric comorbidity among war veterans is closely associated with posttraumatic stress disorders and attempted suicide</a:t>
            </a:r>
            <a:endParaRPr dirty="0">
              <a:latin typeface="Bell MT" panose="02020503060305020303"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93"/>
        <p:cNvGrpSpPr/>
        <p:nvPr/>
      </p:nvGrpSpPr>
      <p:grpSpPr>
        <a:xfrm>
          <a:off x="0" y="0"/>
          <a:ext cx="0" cy="0"/>
          <a:chOff x="0" y="0"/>
          <a:chExt cx="0" cy="0"/>
        </a:xfrm>
      </p:grpSpPr>
      <p:sp>
        <p:nvSpPr>
          <p:cNvPr id="94" name="Google Shape;94;p17"/>
          <p:cNvSpPr txBox="1"/>
          <p:nvPr/>
        </p:nvSpPr>
        <p:spPr>
          <a:xfrm>
            <a:off x="1857750" y="1088100"/>
            <a:ext cx="5294700" cy="354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sz="1100"/>
          </a:p>
        </p:txBody>
      </p:sp>
      <p:sp>
        <p:nvSpPr>
          <p:cNvPr id="95" name="Google Shape;95;p17"/>
          <p:cNvSpPr txBox="1"/>
          <p:nvPr/>
        </p:nvSpPr>
        <p:spPr>
          <a:xfrm>
            <a:off x="2103025" y="1651850"/>
            <a:ext cx="5049300" cy="430857"/>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1600" dirty="0">
                <a:latin typeface="Bell MT" panose="02020503060305020303" pitchFamily="18" charset="0"/>
              </a:rPr>
              <a:t>Traumatic Brain Injury</a:t>
            </a:r>
            <a:endParaRPr sz="1600" dirty="0">
              <a:latin typeface="Bell MT" panose="02020503060305020303" pitchFamily="18" charset="0"/>
            </a:endParaRPr>
          </a:p>
        </p:txBody>
      </p:sp>
      <p:sp>
        <p:nvSpPr>
          <p:cNvPr id="96" name="Google Shape;96;p17"/>
          <p:cNvSpPr txBox="1"/>
          <p:nvPr/>
        </p:nvSpPr>
        <p:spPr>
          <a:xfrm>
            <a:off x="2826025" y="2215600"/>
            <a:ext cx="4326300" cy="461635"/>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1800" dirty="0">
                <a:latin typeface="Bell MT" panose="02020503060305020303" pitchFamily="18" charset="0"/>
              </a:rPr>
              <a:t> Veterans Integrated Service Network 19</a:t>
            </a:r>
            <a:endParaRPr sz="1800" dirty="0">
              <a:latin typeface="Bell MT" panose="02020503060305020303" pitchFamily="18" charset="0"/>
            </a:endParaRPr>
          </a:p>
        </p:txBody>
      </p:sp>
      <p:sp>
        <p:nvSpPr>
          <p:cNvPr id="97" name="Google Shape;97;p17"/>
          <p:cNvSpPr txBox="1"/>
          <p:nvPr/>
        </p:nvSpPr>
        <p:spPr>
          <a:xfrm>
            <a:off x="3217275" y="2779350"/>
            <a:ext cx="3935100" cy="461635"/>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1800" dirty="0">
                <a:latin typeface="Bell MT" panose="02020503060305020303" pitchFamily="18" charset="0"/>
              </a:rPr>
              <a:t>General Audience</a:t>
            </a:r>
            <a:endParaRPr sz="1800" dirty="0">
              <a:latin typeface="Bell MT" panose="02020503060305020303" pitchFamily="18" charset="0"/>
            </a:endParaRPr>
          </a:p>
        </p:txBody>
      </p:sp>
      <p:sp>
        <p:nvSpPr>
          <p:cNvPr id="98" name="Google Shape;98;p17"/>
          <p:cNvSpPr txBox="1"/>
          <p:nvPr/>
        </p:nvSpPr>
        <p:spPr>
          <a:xfrm>
            <a:off x="689200" y="3781850"/>
            <a:ext cx="6370200" cy="1169521"/>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1600" dirty="0">
                <a:latin typeface="Bell MT" panose="02020503060305020303" pitchFamily="18" charset="0"/>
              </a:rPr>
              <a:t>The purpose of this podcast is to inform relevant government stakeholders on the best mechanisms on which to address the issue of mental illness among the war veterans in order to reduce possible suicide ideation </a:t>
            </a:r>
            <a:endParaRPr sz="1600" dirty="0">
              <a:latin typeface="Bell MT" panose="02020503060305020303" pitchFamily="18" charset="0"/>
            </a:endParaRPr>
          </a:p>
        </p:txBody>
      </p:sp>
      <p:sp>
        <p:nvSpPr>
          <p:cNvPr id="99" name="Google Shape;99;p17"/>
          <p:cNvSpPr txBox="1"/>
          <p:nvPr/>
        </p:nvSpPr>
        <p:spPr>
          <a:xfrm>
            <a:off x="470050" y="5407200"/>
            <a:ext cx="1918500" cy="2954625"/>
          </a:xfrm>
          <a:prstGeom prst="rect">
            <a:avLst/>
          </a:prstGeom>
          <a:noFill/>
          <a:ln>
            <a:noFill/>
          </a:ln>
        </p:spPr>
        <p:txBody>
          <a:bodyPr spcFirstLastPara="1" wrap="square" lIns="91425" tIns="91425" rIns="91425" bIns="91425" anchor="t" anchorCtr="0">
            <a:spAutoFit/>
          </a:bodyPr>
          <a:lstStyle/>
          <a:p>
            <a:pPr marL="0" lvl="0" indent="0" rtl="0">
              <a:spcBef>
                <a:spcPts val="0"/>
              </a:spcBef>
              <a:spcAft>
                <a:spcPts val="0"/>
              </a:spcAft>
              <a:buNone/>
            </a:pPr>
            <a:r>
              <a:rPr lang="en-US" sz="2000" dirty="0">
                <a:latin typeface="Bell MT" panose="02020503060305020303" pitchFamily="18" charset="0"/>
              </a:rPr>
              <a:t>Understanding veteran’s history life history of TBI significantly helps in preventing future deaths by suicide </a:t>
            </a:r>
            <a:endParaRPr sz="2000" dirty="0">
              <a:latin typeface="Bell MT" panose="02020503060305020303" pitchFamily="18" charset="0"/>
            </a:endParaRPr>
          </a:p>
        </p:txBody>
      </p:sp>
      <p:sp>
        <p:nvSpPr>
          <p:cNvPr id="100" name="Google Shape;100;p17"/>
          <p:cNvSpPr txBox="1"/>
          <p:nvPr/>
        </p:nvSpPr>
        <p:spPr>
          <a:xfrm>
            <a:off x="2926950" y="5407200"/>
            <a:ext cx="1918500" cy="1846629"/>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1800" dirty="0">
                <a:latin typeface="Bodoni MT" panose="02070603080606020203" pitchFamily="18" charset="0"/>
              </a:rPr>
              <a:t>Rehabilitative programs may be beneficial for homeless veterans with history of TBI</a:t>
            </a:r>
            <a:endParaRPr sz="1800" dirty="0">
              <a:latin typeface="Bodoni MT" panose="02070603080606020203" pitchFamily="18" charset="0"/>
            </a:endParaRPr>
          </a:p>
        </p:txBody>
      </p:sp>
      <p:sp>
        <p:nvSpPr>
          <p:cNvPr id="101" name="Google Shape;101;p17"/>
          <p:cNvSpPr txBox="1"/>
          <p:nvPr/>
        </p:nvSpPr>
        <p:spPr>
          <a:xfrm>
            <a:off x="5383850" y="5348100"/>
            <a:ext cx="1918500" cy="2893069"/>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1600" dirty="0">
                <a:latin typeface="Bell MT" panose="02020503060305020303" pitchFamily="18" charset="0"/>
              </a:rPr>
              <a:t>The prime point of intervention is at the level of thinking about suicide and focuses particularly on identifying characteristic of veterans who are more likely to think of suicide as the highest priority</a:t>
            </a:r>
            <a:endParaRPr sz="1600" dirty="0">
              <a:latin typeface="Bell MT" panose="02020503060305020303"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DEECF9-1178-4866-8D70-414DADA30AA7}"/>
              </a:ext>
            </a:extLst>
          </p:cNvPr>
          <p:cNvSpPr>
            <a:spLocks noGrp="1"/>
          </p:cNvSpPr>
          <p:nvPr>
            <p:ph type="title"/>
          </p:nvPr>
        </p:nvSpPr>
        <p:spPr>
          <a:xfrm>
            <a:off x="264945" y="1123671"/>
            <a:ext cx="7242600" cy="866500"/>
          </a:xfrm>
        </p:spPr>
        <p:txBody>
          <a:bodyPr>
            <a:normAutofit/>
          </a:bodyPr>
          <a:lstStyle/>
          <a:p>
            <a:pPr algn="ctr"/>
            <a:r>
              <a:rPr lang="en-US" sz="2400" b="1" dirty="0">
                <a:latin typeface="Bell MT" panose="02020503060305020303" pitchFamily="18" charset="0"/>
              </a:rPr>
              <a:t>References </a:t>
            </a:r>
          </a:p>
        </p:txBody>
      </p:sp>
      <p:sp>
        <p:nvSpPr>
          <p:cNvPr id="3" name="Text Placeholder 2">
            <a:extLst>
              <a:ext uri="{FF2B5EF4-FFF2-40B4-BE49-F238E27FC236}">
                <a16:creationId xmlns:a16="http://schemas.microsoft.com/office/drawing/2014/main" id="{812444A6-9E36-4BD3-BECC-A54BF69405E8}"/>
              </a:ext>
            </a:extLst>
          </p:cNvPr>
          <p:cNvSpPr>
            <a:spLocks noGrp="1"/>
          </p:cNvSpPr>
          <p:nvPr>
            <p:ph type="body" idx="1"/>
          </p:nvPr>
        </p:nvSpPr>
        <p:spPr/>
        <p:txBody>
          <a:bodyPr>
            <a:normAutofit lnSpcReduction="10000"/>
          </a:bodyPr>
          <a:lstStyle/>
          <a:p>
            <a:r>
              <a:rPr lang="en-US" dirty="0"/>
              <a:t>Martin, E. M., Lu, W. C., Helmick, K., French, L., &amp; Warden, D. L. (2008). Traumatic brain injuries sustained in the Afghanistan and Iraq wars. Journal of Trauma Nursing| JTN, 15(3), 94-99.</a:t>
            </a:r>
          </a:p>
          <a:p>
            <a:r>
              <a:rPr lang="en-US" dirty="0"/>
              <a:t>Brenner, L. (2021). Podcast: Evidence-Based Interventions and TBI. Hsrd.research.va.gov. Retrieved 18 June 2021, from </a:t>
            </a:r>
            <a:r>
              <a:rPr lang="en-US" dirty="0">
                <a:hlinkClick r:id="rId2"/>
              </a:rPr>
              <a:t>https://www.hsrd.research.va.gov/news/podcasts/listen.cfm?ID=19</a:t>
            </a:r>
            <a:r>
              <a:rPr lang="en-US" dirty="0"/>
              <a:t>.</a:t>
            </a:r>
          </a:p>
          <a:p>
            <a:r>
              <a:rPr lang="en-US" dirty="0"/>
              <a:t>TBI may increase suicide risk among veterans. Healio.com. (2021). Retrieved 18 June 2021, from </a:t>
            </a:r>
            <a:r>
              <a:rPr lang="en-US" dirty="0">
                <a:hlinkClick r:id="rId3"/>
              </a:rPr>
              <a:t>https://www.healio.com/news/psychiatry/20190812/tbi-may-increase-suicide-risk-among-veterans</a:t>
            </a:r>
            <a:r>
              <a:rPr lang="en-US" dirty="0"/>
              <a:t>.</a:t>
            </a:r>
          </a:p>
          <a:p>
            <a:r>
              <a:rPr lang="en-US" dirty="0"/>
              <a:t>Brenner, L. A., Hostetter, T. A., Barnes, S. M., Stearns-Yoder, K. A., </a:t>
            </a:r>
            <a:r>
              <a:rPr lang="en-US" dirty="0" err="1"/>
              <a:t>Soberay</a:t>
            </a:r>
            <a:r>
              <a:rPr lang="en-US" dirty="0"/>
              <a:t>, K. A., &amp; Forster, J. E. (2017). Traumatic brain injury, psychiatric diagnoses, and suicide risk among Veterans seeking services related to homelessness. Brain injury, 31(13-14), 1731-1735.</a:t>
            </a:r>
          </a:p>
          <a:p>
            <a:r>
              <a:rPr lang="en-US" dirty="0"/>
              <a:t>Richman, M. (2021). Study: Veterans with multiple brain injuries twice as likely to consider suicide, compared with those with one or none. Research.va.gov. Retrieved 18 June 2021, from </a:t>
            </a:r>
            <a:r>
              <a:rPr lang="en-US" dirty="0">
                <a:hlinkClick r:id="rId4"/>
              </a:rPr>
              <a:t>https://www.research.va.gov/currents/1118-Veterans-with-multiple-brain-injuries-twice-as-likely-to-consider-suicide.cfm</a:t>
            </a:r>
            <a:r>
              <a:rPr lang="en-US" dirty="0"/>
              <a:t>.</a:t>
            </a:r>
          </a:p>
          <a:p>
            <a:endParaRPr lang="en-US" dirty="0"/>
          </a:p>
        </p:txBody>
      </p:sp>
    </p:spTree>
    <p:extLst>
      <p:ext uri="{BB962C8B-B14F-4D97-AF65-F5344CB8AC3E}">
        <p14:creationId xmlns:p14="http://schemas.microsoft.com/office/powerpoint/2010/main" val="866261042"/>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168</TotalTime>
  <Words>662</Words>
  <Application>Microsoft Office PowerPoint</Application>
  <PresentationFormat>Custom</PresentationFormat>
  <Paragraphs>37</Paragraphs>
  <Slides>6</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Bell MT</vt:lpstr>
      <vt:lpstr>Bodoni MT</vt:lpstr>
      <vt:lpstr>Simple Light</vt:lpstr>
      <vt:lpstr>PowerPoint Presentation</vt:lpstr>
      <vt:lpstr>PowerPoint Presentation</vt:lpstr>
      <vt:lpstr>PowerPoint Presentation</vt:lpstr>
      <vt:lpstr>PowerPoint Presentation</vt:lpstr>
      <vt:lpstr>PowerPoint Presentation</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steveyoung640@gmail.com</cp:lastModifiedBy>
  <cp:revision>18</cp:revision>
  <dcterms:modified xsi:type="dcterms:W3CDTF">2021-06-18T07:38:05Z</dcterms:modified>
</cp:coreProperties>
</file>